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3" r:id="rId1"/>
  </p:sldMasterIdLst>
  <p:notesMasterIdLst>
    <p:notesMasterId r:id="rId30"/>
  </p:notesMasterIdLst>
  <p:sldIdLst>
    <p:sldId id="267" r:id="rId2"/>
    <p:sldId id="288" r:id="rId3"/>
    <p:sldId id="289" r:id="rId4"/>
    <p:sldId id="290" r:id="rId5"/>
    <p:sldId id="269" r:id="rId6"/>
    <p:sldId id="275" r:id="rId7"/>
    <p:sldId id="276" r:id="rId8"/>
    <p:sldId id="296" r:id="rId9"/>
    <p:sldId id="272" r:id="rId10"/>
    <p:sldId id="281" r:id="rId11"/>
    <p:sldId id="280" r:id="rId12"/>
    <p:sldId id="277" r:id="rId13"/>
    <p:sldId id="278" r:id="rId14"/>
    <p:sldId id="291" r:id="rId15"/>
    <p:sldId id="292" r:id="rId16"/>
    <p:sldId id="293" r:id="rId17"/>
    <p:sldId id="294" r:id="rId18"/>
    <p:sldId id="295" r:id="rId19"/>
    <p:sldId id="279" r:id="rId20"/>
    <p:sldId id="297" r:id="rId21"/>
    <p:sldId id="298" r:id="rId22"/>
    <p:sldId id="299" r:id="rId23"/>
    <p:sldId id="270" r:id="rId24"/>
    <p:sldId id="273" r:id="rId25"/>
    <p:sldId id="268" r:id="rId26"/>
    <p:sldId id="300" r:id="rId27"/>
    <p:sldId id="301" r:id="rId28"/>
    <p:sldId id="304" r:id="rId29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 autoAdjust="0"/>
    <p:restoredTop sz="94645" autoAdjust="0"/>
  </p:normalViewPr>
  <p:slideViewPr>
    <p:cSldViewPr snapToGrid="0" snapToObjects="1">
      <p:cViewPr varScale="1">
        <p:scale>
          <a:sx n="109" d="100"/>
          <a:sy n="109" d="100"/>
        </p:scale>
        <p:origin x="-870" y="-72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096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096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E9DDDE1-A6AC-4214-8FBC-43BC7A7481EE}" type="datetime1">
              <a:rPr lang="ko-KR" altLang="en-US"/>
              <a:pPr lvl="0">
                <a:defRPr/>
              </a:pPr>
              <a:t>2025-09-26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096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493A804-9EEB-489D-990F-03E9FAF3B90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4225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1. </a:t>
            </a:r>
            <a:r>
              <a:rPr lang="ko-KR" altLang="en-US" dirty="0" smtClean="0">
                <a:solidFill>
                  <a:schemeClr val="bg1"/>
                </a:solidFill>
              </a:rPr>
              <a:t>화면 구상 설명</a:t>
            </a:r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홈 화면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chemeClr val="bg1"/>
                </a:solidFill>
              </a:rPr>
              <a:t>1</a:t>
            </a:r>
            <a:r>
              <a:rPr lang="en-US" altLang="ko-KR" sz="1200" dirty="0" smtClean="0">
                <a:solidFill>
                  <a:schemeClr val="bg1"/>
                </a:solidFill>
              </a:rPr>
              <a:t>)</a:t>
            </a:r>
            <a:r>
              <a:rPr lang="ko-KR" altLang="en-US" sz="1200" dirty="0" smtClean="0">
                <a:solidFill>
                  <a:schemeClr val="bg1"/>
                </a:solidFill>
              </a:rPr>
              <a:t> 홈 화면</a:t>
            </a: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위험도 변동 건물 </a:t>
            </a:r>
            <a:r>
              <a:rPr lang="en-US" altLang="ko-KR" sz="1200" dirty="0" smtClean="0">
                <a:solidFill>
                  <a:schemeClr val="bg1"/>
                </a:solidFill>
              </a:rPr>
              <a:t>Top5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24677" y="1474470"/>
            <a:ext cx="10440000" cy="5130250"/>
            <a:chOff x="524677" y="1474470"/>
            <a:chExt cx="10440000" cy="513025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677" y="1474470"/>
              <a:ext cx="10440000" cy="5130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661327" y="1805941"/>
              <a:ext cx="4632793" cy="241554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970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화면 구상 설명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노후화 패턴 분석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chemeClr val="bg1"/>
                </a:solidFill>
              </a:rPr>
              <a:t>6</a:t>
            </a:r>
            <a:r>
              <a:rPr lang="en-US" altLang="ko-KR" sz="1200" dirty="0" smtClean="0">
                <a:solidFill>
                  <a:schemeClr val="bg1"/>
                </a:solidFill>
              </a:rPr>
              <a:t>) </a:t>
            </a:r>
            <a:r>
              <a:rPr lang="ko-KR" altLang="en-US" sz="1200" dirty="0" smtClean="0">
                <a:solidFill>
                  <a:schemeClr val="bg1"/>
                </a:solidFill>
              </a:rPr>
              <a:t>시설물 검색 </a:t>
            </a:r>
            <a:r>
              <a:rPr lang="en-US" altLang="ko-KR" sz="1200" dirty="0" smtClean="0">
                <a:solidFill>
                  <a:schemeClr val="bg1"/>
                </a:solidFill>
              </a:rPr>
              <a:t>– </a:t>
            </a:r>
            <a:r>
              <a:rPr lang="ko-KR" altLang="en-US" sz="1200" dirty="0" smtClean="0">
                <a:solidFill>
                  <a:schemeClr val="bg1"/>
                </a:solidFill>
              </a:rPr>
              <a:t>등록된 건물명으로 시설물 검색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04" y="1482507"/>
            <a:ext cx="10440000" cy="511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타원 10"/>
          <p:cNvSpPr/>
          <p:nvPr/>
        </p:nvSpPr>
        <p:spPr>
          <a:xfrm rot="5424807">
            <a:off x="10178417" y="2124768"/>
            <a:ext cx="852445" cy="86224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51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화면 구상 설명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노후화 패턴 분석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chemeClr val="bg1"/>
                </a:solidFill>
              </a:rPr>
              <a:t>7</a:t>
            </a:r>
            <a:r>
              <a:rPr lang="en-US" altLang="ko-KR" sz="1200" dirty="0" smtClean="0">
                <a:solidFill>
                  <a:schemeClr val="bg1"/>
                </a:solidFill>
              </a:rPr>
              <a:t>) </a:t>
            </a:r>
            <a:r>
              <a:rPr lang="ko-KR" altLang="en-US" sz="1200" dirty="0" smtClean="0">
                <a:solidFill>
                  <a:schemeClr val="bg1"/>
                </a:solidFill>
              </a:rPr>
              <a:t>시설물 검색 </a:t>
            </a:r>
            <a:r>
              <a:rPr lang="en-US" altLang="ko-KR" sz="1200" dirty="0" smtClean="0">
                <a:solidFill>
                  <a:schemeClr val="bg1"/>
                </a:solidFill>
              </a:rPr>
              <a:t>– </a:t>
            </a:r>
            <a:r>
              <a:rPr lang="ko-KR" altLang="en-US" sz="1200" dirty="0" smtClean="0">
                <a:solidFill>
                  <a:schemeClr val="bg1"/>
                </a:solidFill>
              </a:rPr>
              <a:t>리스트 건물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토글시</a:t>
            </a:r>
            <a:r>
              <a:rPr lang="ko-KR" altLang="en-US" sz="1200" dirty="0" smtClean="0">
                <a:solidFill>
                  <a:schemeClr val="bg1"/>
                </a:solidFill>
              </a:rPr>
              <a:t> 해당 건물로 확대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77" y="1474470"/>
            <a:ext cx="10440000" cy="51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타원 8"/>
          <p:cNvSpPr/>
          <p:nvPr/>
        </p:nvSpPr>
        <p:spPr>
          <a:xfrm rot="5424807">
            <a:off x="8941140" y="3870622"/>
            <a:ext cx="852445" cy="86224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43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1. </a:t>
            </a:r>
            <a:r>
              <a:rPr lang="ko-KR" altLang="en-US">
                <a:solidFill>
                  <a:schemeClr val="bg1"/>
                </a:solidFill>
              </a:rPr>
              <a:t>화면 구상 설명</a:t>
            </a: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노후화 패턴 분석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8) </a:t>
            </a:r>
            <a:r>
              <a:rPr lang="ko-KR" altLang="en-US" sz="1200" dirty="0" smtClean="0">
                <a:solidFill>
                  <a:schemeClr val="bg1"/>
                </a:solidFill>
              </a:rPr>
              <a:t>시설물 검색 </a:t>
            </a:r>
            <a:r>
              <a:rPr lang="en-US" altLang="ko-KR" sz="1200" dirty="0" smtClean="0">
                <a:solidFill>
                  <a:schemeClr val="bg1"/>
                </a:solidFill>
              </a:rPr>
              <a:t>– </a:t>
            </a:r>
            <a:r>
              <a:rPr lang="ko-KR" altLang="en-US" sz="1200" dirty="0" smtClean="0">
                <a:solidFill>
                  <a:schemeClr val="bg1"/>
                </a:solidFill>
              </a:rPr>
              <a:t>건물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200" dirty="0" smtClean="0">
                <a:solidFill>
                  <a:schemeClr val="bg1"/>
                </a:solidFill>
              </a:rPr>
              <a:t> 해당 건물 정보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</a:rPr>
              <a:t>확인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04" y="1482507"/>
            <a:ext cx="10440000" cy="51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타원 16"/>
          <p:cNvSpPr/>
          <p:nvPr/>
        </p:nvSpPr>
        <p:spPr>
          <a:xfrm rot="5424807" flipH="1">
            <a:off x="5575332" y="4136448"/>
            <a:ext cx="443155" cy="41211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1. </a:t>
            </a:r>
            <a:r>
              <a:rPr lang="ko-KR" altLang="en-US">
                <a:solidFill>
                  <a:schemeClr val="bg1"/>
                </a:solidFill>
              </a:rPr>
              <a:t>화면 구상 설명</a:t>
            </a: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노후화 패턴 분석</a:t>
            </a:r>
          </a:p>
        </p:txBody>
      </p:sp>
      <p:sp>
        <p:nvSpPr>
          <p:cNvPr id="16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9) </a:t>
            </a:r>
            <a:r>
              <a:rPr lang="ko-KR" altLang="en-US" sz="1200" dirty="0" smtClean="0">
                <a:solidFill>
                  <a:schemeClr val="bg1"/>
                </a:solidFill>
              </a:rPr>
              <a:t>시설물 검색 </a:t>
            </a:r>
            <a:r>
              <a:rPr lang="en-US" altLang="ko-KR" sz="1200" dirty="0" smtClean="0">
                <a:solidFill>
                  <a:schemeClr val="bg1"/>
                </a:solidFill>
              </a:rPr>
              <a:t>– </a:t>
            </a:r>
            <a:r>
              <a:rPr lang="ko-KR" altLang="en-US" sz="1200" dirty="0" smtClean="0">
                <a:solidFill>
                  <a:schemeClr val="bg1"/>
                </a:solidFill>
              </a:rPr>
              <a:t>건물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200" dirty="0" smtClean="0">
                <a:solidFill>
                  <a:schemeClr val="bg1"/>
                </a:solidFill>
              </a:rPr>
              <a:t> 해당 건물 정보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</a:rPr>
              <a:t>확인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77" y="1482507"/>
            <a:ext cx="10440000" cy="51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 rot="5424807" flipH="1">
            <a:off x="5758321" y="4107082"/>
            <a:ext cx="443155" cy="47042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1. </a:t>
            </a:r>
            <a:r>
              <a:rPr lang="ko-KR" altLang="en-US">
                <a:solidFill>
                  <a:schemeClr val="bg1"/>
                </a:solidFill>
              </a:rPr>
              <a:t>화면 구상 설명</a:t>
            </a: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노후화 패턴 분석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10) </a:t>
            </a:r>
            <a:r>
              <a:rPr lang="ko-KR" altLang="en-US" sz="1200" dirty="0" smtClean="0">
                <a:solidFill>
                  <a:schemeClr val="bg1"/>
                </a:solidFill>
              </a:rPr>
              <a:t>점검 내역 확인</a:t>
            </a:r>
            <a:r>
              <a:rPr lang="en-US" altLang="ko-KR" sz="1200" dirty="0" smtClean="0">
                <a:solidFill>
                  <a:schemeClr val="bg1"/>
                </a:solidFill>
              </a:rPr>
              <a:t>- </a:t>
            </a:r>
            <a:r>
              <a:rPr lang="ko-KR" altLang="en-US" sz="1200" dirty="0" smtClean="0">
                <a:solidFill>
                  <a:schemeClr val="bg1"/>
                </a:solidFill>
              </a:rPr>
              <a:t>엑셀 등록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점검 등록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 rot="5424807" flipH="1">
            <a:off x="6117886" y="4136451"/>
            <a:ext cx="443155" cy="41211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4" y="1482507"/>
            <a:ext cx="10440000" cy="51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타원 10"/>
          <p:cNvSpPr/>
          <p:nvPr/>
        </p:nvSpPr>
        <p:spPr>
          <a:xfrm rot="5424807" flipH="1">
            <a:off x="7922292" y="2498148"/>
            <a:ext cx="443155" cy="41211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 rot="5424807" flipH="1">
            <a:off x="2942927" y="4910422"/>
            <a:ext cx="443155" cy="41211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223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1. </a:t>
            </a:r>
            <a:r>
              <a:rPr lang="ko-KR" altLang="en-US">
                <a:solidFill>
                  <a:schemeClr val="bg1"/>
                </a:solidFill>
              </a:rPr>
              <a:t>화면 구상 설명</a:t>
            </a: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노후화 패턴 분석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77" y="1482507"/>
            <a:ext cx="10440000" cy="511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11) </a:t>
            </a:r>
            <a:r>
              <a:rPr lang="ko-KR" altLang="en-US" sz="1200" dirty="0" smtClean="0">
                <a:solidFill>
                  <a:schemeClr val="bg1"/>
                </a:solidFill>
              </a:rPr>
              <a:t>점검 등록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9223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1. </a:t>
            </a:r>
            <a:r>
              <a:rPr lang="ko-KR" altLang="en-US">
                <a:solidFill>
                  <a:schemeClr val="bg1"/>
                </a:solidFill>
              </a:rPr>
              <a:t>화면 구상 설명</a:t>
            </a: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노후화 패턴 분석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77" y="1482507"/>
            <a:ext cx="10440000" cy="5103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12) </a:t>
            </a:r>
            <a:r>
              <a:rPr lang="ko-KR" altLang="en-US" sz="1200" dirty="0" smtClean="0">
                <a:solidFill>
                  <a:schemeClr val="bg1"/>
                </a:solidFill>
              </a:rPr>
              <a:t>점검 상세정보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9223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1. </a:t>
            </a:r>
            <a:r>
              <a:rPr lang="ko-KR" altLang="en-US">
                <a:solidFill>
                  <a:schemeClr val="bg1"/>
                </a:solidFill>
              </a:rPr>
              <a:t>화면 구상 설명</a:t>
            </a: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노후화 패턴 분석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13) </a:t>
            </a:r>
            <a:r>
              <a:rPr lang="ko-KR" altLang="en-US" sz="1200" dirty="0" smtClean="0">
                <a:solidFill>
                  <a:schemeClr val="bg1"/>
                </a:solidFill>
              </a:rPr>
              <a:t>건물 등록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4" y="1482507"/>
            <a:ext cx="10440000" cy="5124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29223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1. </a:t>
            </a:r>
            <a:r>
              <a:rPr lang="ko-KR" altLang="en-US">
                <a:solidFill>
                  <a:schemeClr val="bg1"/>
                </a:solidFill>
              </a:rPr>
              <a:t>화면 구상 설명</a:t>
            </a: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노후화 패턴 분석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14) </a:t>
            </a:r>
            <a:r>
              <a:rPr lang="ko-KR" altLang="en-US" sz="1200" dirty="0" smtClean="0">
                <a:solidFill>
                  <a:schemeClr val="bg1"/>
                </a:solidFill>
              </a:rPr>
              <a:t>건물 등록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77" y="1482507"/>
            <a:ext cx="10440000" cy="51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1346662" y="2558411"/>
            <a:ext cx="3368451" cy="1489221"/>
            <a:chOff x="1346662" y="2558411"/>
            <a:chExt cx="3368451" cy="1489221"/>
          </a:xfrm>
        </p:grpSpPr>
        <p:pic>
          <p:nvPicPr>
            <p:cNvPr id="15364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6662" y="2558411"/>
              <a:ext cx="2091863" cy="1489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직선 연결선 6"/>
            <p:cNvCxnSpPr/>
            <p:nvPr/>
          </p:nvCxnSpPr>
          <p:spPr>
            <a:xfrm flipH="1" flipV="1">
              <a:off x="3378539" y="2558412"/>
              <a:ext cx="1336574" cy="113244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3378539" y="3690852"/>
              <a:ext cx="1336574" cy="35678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6772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화면 구상 설명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건물 목록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1) </a:t>
            </a:r>
            <a:r>
              <a:rPr lang="ko-KR" altLang="en-US" sz="1200" dirty="0" smtClean="0">
                <a:solidFill>
                  <a:schemeClr val="bg1"/>
                </a:solidFill>
              </a:rPr>
              <a:t>사회기반 시설 목록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77" y="1482507"/>
            <a:ext cx="10440000" cy="51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1. </a:t>
            </a:r>
            <a:r>
              <a:rPr lang="ko-KR" altLang="en-US" dirty="0" smtClean="0">
                <a:solidFill>
                  <a:schemeClr val="bg1"/>
                </a:solidFill>
              </a:rPr>
              <a:t>화면 구상 설명</a:t>
            </a:r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홈 화면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2)</a:t>
            </a:r>
            <a:r>
              <a:rPr lang="ko-KR" altLang="en-US" sz="1200" dirty="0" smtClean="0">
                <a:solidFill>
                  <a:schemeClr val="bg1"/>
                </a:solidFill>
              </a:rPr>
              <a:t> 홈 화면</a:t>
            </a: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긴급 점검 필요 건물 리스트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24677" y="1474470"/>
            <a:ext cx="10440000" cy="5130250"/>
            <a:chOff x="524677" y="1474470"/>
            <a:chExt cx="10440000" cy="513025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677" y="1474470"/>
              <a:ext cx="10440000" cy="5130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6316644" y="1805941"/>
              <a:ext cx="4632793" cy="241554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화면 구상 설명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건물 목록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chemeClr val="bg1"/>
                </a:solidFill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</a:rPr>
              <a:t>) </a:t>
            </a:r>
            <a:r>
              <a:rPr lang="ko-KR" altLang="en-US" sz="1200" dirty="0" smtClean="0">
                <a:solidFill>
                  <a:schemeClr val="bg1"/>
                </a:solidFill>
              </a:rPr>
              <a:t>사회기반 시설 목록 </a:t>
            </a:r>
            <a:r>
              <a:rPr lang="en-US" altLang="ko-KR" sz="1200" dirty="0" smtClean="0">
                <a:solidFill>
                  <a:schemeClr val="bg1"/>
                </a:solidFill>
              </a:rPr>
              <a:t>- </a:t>
            </a:r>
            <a:r>
              <a:rPr lang="ko-KR" altLang="en-US" sz="1200" dirty="0" smtClean="0">
                <a:solidFill>
                  <a:schemeClr val="bg1"/>
                </a:solidFill>
              </a:rPr>
              <a:t>검색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77" y="1482507"/>
            <a:ext cx="10440000" cy="51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8835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화면 구상 설명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건물 목록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chemeClr val="bg1"/>
                </a:solidFill>
              </a:rPr>
              <a:t>3</a:t>
            </a:r>
            <a:r>
              <a:rPr lang="en-US" altLang="ko-KR" sz="1200" dirty="0" smtClean="0">
                <a:solidFill>
                  <a:schemeClr val="bg1"/>
                </a:solidFill>
              </a:rPr>
              <a:t>) </a:t>
            </a:r>
            <a:r>
              <a:rPr lang="ko-KR" altLang="en-US" sz="1200" dirty="0" smtClean="0">
                <a:solidFill>
                  <a:schemeClr val="bg1"/>
                </a:solidFill>
              </a:rPr>
              <a:t>사회기반 시설 목록 </a:t>
            </a:r>
            <a:r>
              <a:rPr lang="en-US" altLang="ko-KR" sz="1200" dirty="0" smtClean="0">
                <a:solidFill>
                  <a:schemeClr val="bg1"/>
                </a:solidFill>
              </a:rPr>
              <a:t>– </a:t>
            </a:r>
            <a:r>
              <a:rPr lang="ko-KR" altLang="en-US" sz="1200" dirty="0" smtClean="0">
                <a:solidFill>
                  <a:schemeClr val="bg1"/>
                </a:solidFill>
              </a:rPr>
              <a:t>점검 내역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 rot="5424807" flipH="1">
            <a:off x="9366194" y="2499867"/>
            <a:ext cx="502832" cy="47304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4" y="1482507"/>
            <a:ext cx="10440000" cy="5124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8835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화면 구상 설명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건물 목록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chemeClr val="bg1"/>
                </a:solidFill>
              </a:rPr>
              <a:t>4</a:t>
            </a:r>
            <a:r>
              <a:rPr lang="en-US" altLang="ko-KR" sz="1200" dirty="0" smtClean="0">
                <a:solidFill>
                  <a:schemeClr val="bg1"/>
                </a:solidFill>
              </a:rPr>
              <a:t>) </a:t>
            </a:r>
            <a:r>
              <a:rPr lang="ko-KR" altLang="en-US" sz="1200" dirty="0" smtClean="0">
                <a:solidFill>
                  <a:schemeClr val="bg1"/>
                </a:solidFill>
              </a:rPr>
              <a:t>사회기반 시설 목록</a:t>
            </a:r>
            <a:r>
              <a:rPr lang="en-US" altLang="ko-KR" sz="1200" dirty="0" smtClean="0">
                <a:solidFill>
                  <a:schemeClr val="bg1"/>
                </a:solidFill>
              </a:rPr>
              <a:t>- </a:t>
            </a:r>
            <a:r>
              <a:rPr lang="ko-KR" altLang="en-US" sz="1200" dirty="0" smtClean="0">
                <a:solidFill>
                  <a:schemeClr val="bg1"/>
                </a:solidFill>
              </a:rPr>
              <a:t>건물 상세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77" y="1482507"/>
            <a:ext cx="10440000" cy="51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타원 13"/>
          <p:cNvSpPr/>
          <p:nvPr/>
        </p:nvSpPr>
        <p:spPr>
          <a:xfrm rot="5424807" flipH="1">
            <a:off x="10180692" y="2519351"/>
            <a:ext cx="443155" cy="47042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77" y="1471628"/>
            <a:ext cx="10440000" cy="5124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8835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화면 구상 설명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건물 목록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77" y="1482507"/>
            <a:ext cx="10440000" cy="5092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5) </a:t>
            </a:r>
            <a:r>
              <a:rPr lang="ko-KR" altLang="en-US" sz="1200" dirty="0" smtClean="0">
                <a:solidFill>
                  <a:schemeClr val="bg1"/>
                </a:solidFill>
              </a:rPr>
              <a:t>사회기반 시설 목록</a:t>
            </a:r>
            <a:r>
              <a:rPr lang="en-US" altLang="ko-KR" sz="1200" dirty="0" smtClean="0">
                <a:solidFill>
                  <a:schemeClr val="bg1"/>
                </a:solidFill>
              </a:rPr>
              <a:t>- </a:t>
            </a:r>
            <a:r>
              <a:rPr lang="ko-KR" altLang="en-US" sz="1200" dirty="0" smtClean="0">
                <a:solidFill>
                  <a:schemeClr val="bg1"/>
                </a:solidFill>
              </a:rPr>
              <a:t>건물 수정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40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화면 구상 설명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손상 진단 시뮬레이션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1-1) </a:t>
            </a:r>
            <a:r>
              <a:rPr lang="ko-KR" altLang="en-US" sz="1200" dirty="0" smtClean="0">
                <a:solidFill>
                  <a:schemeClr val="bg1"/>
                </a:solidFill>
              </a:rPr>
              <a:t>상세 강우량 측정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4554" y="1493381"/>
            <a:ext cx="10440000" cy="4961629"/>
            <a:chOff x="524677" y="1460749"/>
            <a:chExt cx="10440000" cy="4961629"/>
          </a:xfrm>
        </p:grpSpPr>
        <p:pic>
          <p:nvPicPr>
            <p:cNvPr id="2355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677" y="1460749"/>
              <a:ext cx="10440000" cy="4961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1508933" y="6168044"/>
              <a:ext cx="9455744" cy="25433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988185" y="1960094"/>
            <a:ext cx="506106" cy="2035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40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화면 구상 설명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손상 진단 시뮬레이션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4" y="1482507"/>
            <a:ext cx="10440000" cy="5086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1-2) </a:t>
            </a:r>
            <a:r>
              <a:rPr lang="ko-KR" altLang="en-US" sz="1200" dirty="0" smtClean="0">
                <a:solidFill>
                  <a:schemeClr val="bg1"/>
                </a:solidFill>
              </a:rPr>
              <a:t>레이더 영상을 통한 강수량 측정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8185" y="2087640"/>
            <a:ext cx="506106" cy="2035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0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화면 구상 설명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손상 진단 시뮬레이션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77" y="1482507"/>
            <a:ext cx="10440000" cy="4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2-1)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실시간 미세먼지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 err="1">
                <a:solidFill>
                  <a:schemeClr val="bg1"/>
                </a:solidFill>
              </a:rPr>
              <a:t>초미세먼지</a:t>
            </a:r>
            <a:r>
              <a:rPr lang="ko-KR" altLang="en-US" sz="1200" dirty="0">
                <a:solidFill>
                  <a:schemeClr val="bg1"/>
                </a:solidFill>
              </a:rPr>
              <a:t> 조회 화면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88185" y="2456483"/>
            <a:ext cx="506106" cy="2035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389326" y="1820757"/>
            <a:ext cx="575351" cy="2035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2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8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화면 구상 설명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손상 진단 시뮬레이션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2-2) </a:t>
            </a:r>
            <a:r>
              <a:rPr lang="ko-KR" altLang="en-US" sz="1200" dirty="0" err="1">
                <a:solidFill>
                  <a:schemeClr val="bg1"/>
                </a:solidFill>
              </a:rPr>
              <a:t>권역별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초미세먼지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데이터 지도 시각화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트랙바</a:t>
            </a:r>
            <a:r>
              <a:rPr lang="ko-KR" altLang="en-US" sz="1200" dirty="0">
                <a:solidFill>
                  <a:schemeClr val="bg1"/>
                </a:solidFill>
              </a:rPr>
              <a:t> 애니메이션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49234" y="2706240"/>
            <a:ext cx="506106" cy="2326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04" y="1482507"/>
            <a:ext cx="10440000" cy="494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988184" y="2558017"/>
            <a:ext cx="524731" cy="3808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885168" y="1718422"/>
            <a:ext cx="441604" cy="2612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08933" y="6113871"/>
            <a:ext cx="9455743" cy="3139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2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화면 구상 설명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손상 진단 시뮬레이션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2-3) </a:t>
            </a:r>
            <a:r>
              <a:rPr lang="ko-KR" altLang="en-US" sz="1200" dirty="0" smtClean="0">
                <a:solidFill>
                  <a:schemeClr val="bg1"/>
                </a:solidFill>
              </a:rPr>
              <a:t>레이더 영상을 통한 미세먼지</a:t>
            </a:r>
            <a:r>
              <a:rPr lang="en-US" altLang="ko-KR" sz="1200" dirty="0" smtClean="0">
                <a:solidFill>
                  <a:schemeClr val="bg1"/>
                </a:solidFill>
              </a:rPr>
              <a:t>(PM-10),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초미세먼지</a:t>
            </a:r>
            <a:r>
              <a:rPr lang="en-US" altLang="ko-KR" sz="1200" dirty="0" smtClean="0">
                <a:solidFill>
                  <a:schemeClr val="bg1"/>
                </a:solidFill>
              </a:rPr>
              <a:t>(PM-2.5) </a:t>
            </a:r>
            <a:r>
              <a:rPr lang="ko-KR" altLang="en-US" sz="1200" dirty="0" smtClean="0">
                <a:solidFill>
                  <a:schemeClr val="bg1"/>
                </a:solidFill>
              </a:rPr>
              <a:t>시뮬레이션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77" y="1482507"/>
            <a:ext cx="10440000" cy="5096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988184" y="2921995"/>
            <a:ext cx="524731" cy="2619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2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1. </a:t>
            </a:r>
            <a:r>
              <a:rPr lang="ko-KR" altLang="en-US" dirty="0" smtClean="0">
                <a:solidFill>
                  <a:schemeClr val="bg1"/>
                </a:solidFill>
              </a:rPr>
              <a:t>화면 구상 설명</a:t>
            </a:r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홈 화면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3)</a:t>
            </a:r>
            <a:r>
              <a:rPr lang="ko-KR" altLang="en-US" sz="1200" dirty="0" smtClean="0">
                <a:solidFill>
                  <a:schemeClr val="bg1"/>
                </a:solidFill>
              </a:rPr>
              <a:t> 홈 화면</a:t>
            </a:r>
            <a:r>
              <a:rPr lang="en-US" altLang="ko-KR" sz="1200" dirty="0" smtClean="0">
                <a:solidFill>
                  <a:schemeClr val="bg1"/>
                </a:solidFill>
              </a:rPr>
              <a:t>- </a:t>
            </a:r>
            <a:r>
              <a:rPr lang="ko-KR" altLang="en-US" sz="1200" dirty="0" smtClean="0">
                <a:solidFill>
                  <a:schemeClr val="bg1"/>
                </a:solidFill>
              </a:rPr>
              <a:t>지역구별 위험도 평균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24677" y="1474470"/>
            <a:ext cx="10440000" cy="5130250"/>
            <a:chOff x="524677" y="1474470"/>
            <a:chExt cx="10440000" cy="513025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677" y="1474470"/>
              <a:ext cx="10440000" cy="5130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661327" y="4189180"/>
              <a:ext cx="4632793" cy="241554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1. </a:t>
            </a:r>
            <a:r>
              <a:rPr lang="ko-KR" altLang="en-US" dirty="0" smtClean="0">
                <a:solidFill>
                  <a:schemeClr val="bg1"/>
                </a:solidFill>
              </a:rPr>
              <a:t>화면 구상 설명</a:t>
            </a:r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홈 화면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4)</a:t>
            </a:r>
            <a:r>
              <a:rPr lang="ko-KR" altLang="en-US" sz="1200" dirty="0" smtClean="0">
                <a:solidFill>
                  <a:schemeClr val="bg1"/>
                </a:solidFill>
              </a:rPr>
              <a:t> 홈 화면</a:t>
            </a:r>
            <a:r>
              <a:rPr lang="en-US" altLang="ko-KR" sz="1200" dirty="0" smtClean="0">
                <a:solidFill>
                  <a:schemeClr val="bg1"/>
                </a:solidFill>
              </a:rPr>
              <a:t>- </a:t>
            </a:r>
            <a:r>
              <a:rPr lang="ko-KR" altLang="en-US" sz="1200" dirty="0" smtClean="0">
                <a:solidFill>
                  <a:schemeClr val="bg1"/>
                </a:solidFill>
              </a:rPr>
              <a:t>용어 설명 및 범례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24677" y="1474470"/>
            <a:ext cx="10440000" cy="5130250"/>
            <a:chOff x="524677" y="1474470"/>
            <a:chExt cx="10440000" cy="513025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677" y="1474470"/>
              <a:ext cx="10440000" cy="5130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6294120" y="4189180"/>
              <a:ext cx="4632793" cy="241554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1. </a:t>
            </a:r>
            <a:r>
              <a:rPr lang="ko-KR" altLang="en-US">
                <a:solidFill>
                  <a:schemeClr val="bg1"/>
                </a:solidFill>
              </a:rPr>
              <a:t>화면 구상 설명</a:t>
            </a: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노후화 패턴 분석</a:t>
            </a:r>
          </a:p>
        </p:txBody>
      </p:sp>
      <p:sp>
        <p:nvSpPr>
          <p:cNvPr id="4122" name="TextBox 4"/>
          <p:cNvSpPr txBox="1"/>
          <p:nvPr/>
        </p:nvSpPr>
        <p:spPr>
          <a:xfrm>
            <a:off x="518204" y="1205508"/>
            <a:ext cx="5720671" cy="268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</a:rPr>
              <a:t>1)</a:t>
            </a:r>
            <a:r>
              <a:rPr lang="ko-KR" altLang="en-US" sz="1200">
                <a:solidFill>
                  <a:schemeClr val="bg1"/>
                </a:solidFill>
              </a:rPr>
              <a:t> 기본 지도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04" y="1474470"/>
            <a:ext cx="10440000" cy="51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1. </a:t>
            </a:r>
            <a:r>
              <a:rPr lang="ko-KR" altLang="en-US">
                <a:solidFill>
                  <a:schemeClr val="bg1"/>
                </a:solidFill>
              </a:rPr>
              <a:t>화면 구상 설명</a:t>
            </a: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노후화 패턴 분석</a:t>
            </a:r>
          </a:p>
        </p:txBody>
      </p:sp>
      <p:sp>
        <p:nvSpPr>
          <p:cNvPr id="4118" name="TextBox 4117"/>
          <p:cNvSpPr txBox="1"/>
          <p:nvPr/>
        </p:nvSpPr>
        <p:spPr>
          <a:xfrm rot="21567530">
            <a:off x="3545958" y="3148985"/>
            <a:ext cx="2809509" cy="266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1200"/>
          </a:p>
        </p:txBody>
      </p:sp>
      <p:sp>
        <p:nvSpPr>
          <p:cNvPr id="4123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chemeClr val="bg1"/>
                </a:solidFill>
              </a:rPr>
              <a:t>2)</a:t>
            </a:r>
            <a:r>
              <a:rPr lang="ko-KR" altLang="en-US" sz="1200" dirty="0">
                <a:solidFill>
                  <a:schemeClr val="bg1"/>
                </a:solidFill>
              </a:rPr>
              <a:t> 지역 선택</a:t>
            </a:r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 해당 </a:t>
            </a:r>
            <a:r>
              <a:rPr lang="ko-KR" altLang="en-US" sz="1200" dirty="0" err="1">
                <a:solidFill>
                  <a:schemeClr val="bg1"/>
                </a:solidFill>
              </a:rPr>
              <a:t>지역쪽으로</a:t>
            </a:r>
            <a:r>
              <a:rPr lang="ko-KR" altLang="en-US" sz="1200" dirty="0">
                <a:solidFill>
                  <a:schemeClr val="bg1"/>
                </a:solidFill>
              </a:rPr>
              <a:t> 지도 </a:t>
            </a:r>
            <a:r>
              <a:rPr lang="ko-KR" altLang="en-US" sz="1200" dirty="0" smtClean="0">
                <a:solidFill>
                  <a:schemeClr val="bg1"/>
                </a:solidFill>
              </a:rPr>
              <a:t>확대，이동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4111" name="그림 41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4554" y="1467960"/>
            <a:ext cx="10433650" cy="5111793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 rot="5424807">
            <a:off x="1143072" y="1763408"/>
            <a:ext cx="852445" cy="85977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화면 구상 설명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노후화 패턴 분석</a:t>
            </a:r>
          </a:p>
        </p:txBody>
      </p:sp>
      <p:sp>
        <p:nvSpPr>
          <p:cNvPr id="4122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chemeClr val="bg1"/>
                </a:solidFill>
              </a:rPr>
              <a:t>3)</a:t>
            </a:r>
            <a:r>
              <a:rPr lang="ko-KR" altLang="en-US" sz="1200" dirty="0">
                <a:solidFill>
                  <a:schemeClr val="bg1"/>
                </a:solidFill>
              </a:rPr>
              <a:t> 사회기반 시설 </a:t>
            </a:r>
            <a:r>
              <a:rPr lang="ko-KR" altLang="en-US" sz="1200" dirty="0" smtClean="0">
                <a:solidFill>
                  <a:schemeClr val="bg1"/>
                </a:solidFill>
              </a:rPr>
              <a:t>선택 </a:t>
            </a:r>
            <a:r>
              <a:rPr lang="en-US" altLang="ko-KR" sz="1200" dirty="0" smtClean="0">
                <a:solidFill>
                  <a:schemeClr val="bg1"/>
                </a:solidFill>
              </a:rPr>
              <a:t>– </a:t>
            </a:r>
            <a:r>
              <a:rPr lang="ko-KR" altLang="en-US" sz="1200" dirty="0" smtClean="0">
                <a:solidFill>
                  <a:schemeClr val="bg1"/>
                </a:solidFill>
              </a:rPr>
              <a:t>버튼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토글로</a:t>
            </a:r>
            <a:r>
              <a:rPr lang="ko-KR" altLang="en-US" sz="1200" dirty="0" smtClean="0">
                <a:solidFill>
                  <a:schemeClr val="bg1"/>
                </a:solidFill>
              </a:rPr>
              <a:t> 해당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레이어</a:t>
            </a:r>
            <a:r>
              <a:rPr lang="ko-KR" altLang="en-US" sz="1200" dirty="0" smtClean="0">
                <a:solidFill>
                  <a:schemeClr val="bg1"/>
                </a:solidFill>
              </a:rPr>
              <a:t> 시각화 </a:t>
            </a:r>
            <a:r>
              <a:rPr lang="en-US" altLang="ko-KR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4128" name="그룹 4127"/>
          <p:cNvGrpSpPr/>
          <p:nvPr/>
        </p:nvGrpSpPr>
        <p:grpSpPr>
          <a:xfrm>
            <a:off x="518203" y="1474470"/>
            <a:ext cx="10441304" cy="5119994"/>
            <a:chOff x="518203" y="1474470"/>
            <a:chExt cx="10441304" cy="5119994"/>
          </a:xfrm>
        </p:grpSpPr>
        <p:pic>
          <p:nvPicPr>
            <p:cNvPr id="4124" name="그림 412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18203" y="1474470"/>
              <a:ext cx="10441305" cy="5119994"/>
            </a:xfrm>
            <a:prstGeom prst="rect">
              <a:avLst/>
            </a:prstGeom>
          </p:spPr>
        </p:pic>
        <p:sp>
          <p:nvSpPr>
            <p:cNvPr id="4125" name="타원 4124"/>
            <p:cNvSpPr/>
            <p:nvPr/>
          </p:nvSpPr>
          <p:spPr>
            <a:xfrm rot="5424807">
              <a:off x="1050822" y="2645474"/>
              <a:ext cx="1189037" cy="109612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화면 구상 설명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노후화 패턴 분석</a:t>
            </a:r>
          </a:p>
        </p:txBody>
      </p:sp>
      <p:sp>
        <p:nvSpPr>
          <p:cNvPr id="4122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chemeClr val="bg1"/>
                </a:solidFill>
              </a:rPr>
              <a:t>4</a:t>
            </a:r>
            <a:r>
              <a:rPr lang="en-US" altLang="ko-KR" sz="1200" dirty="0" smtClean="0">
                <a:solidFill>
                  <a:schemeClr val="bg1"/>
                </a:solidFill>
              </a:rPr>
              <a:t>)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사회기반 시설 </a:t>
            </a:r>
            <a:r>
              <a:rPr lang="ko-KR" altLang="en-US" sz="1200" dirty="0" smtClean="0">
                <a:solidFill>
                  <a:schemeClr val="bg1"/>
                </a:solidFill>
              </a:rPr>
              <a:t>선택 </a:t>
            </a:r>
            <a:r>
              <a:rPr lang="en-US" altLang="ko-KR" sz="1200" dirty="0" smtClean="0">
                <a:solidFill>
                  <a:schemeClr val="bg1"/>
                </a:solidFill>
              </a:rPr>
              <a:t>–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즐겨찾기</a:t>
            </a:r>
            <a:r>
              <a:rPr lang="ko-KR" altLang="en-US" sz="1200" dirty="0" smtClean="0">
                <a:solidFill>
                  <a:schemeClr val="bg1"/>
                </a:solidFill>
              </a:rPr>
              <a:t> 기능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77" y="1482507"/>
            <a:ext cx="10440000" cy="5124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타원 14"/>
          <p:cNvSpPr/>
          <p:nvPr/>
        </p:nvSpPr>
        <p:spPr>
          <a:xfrm rot="5424807">
            <a:off x="1201732" y="5339669"/>
            <a:ext cx="450094" cy="46586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992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24554" y="533652"/>
            <a:ext cx="11142893" cy="1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204" y="838200"/>
            <a:ext cx="572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화면 구상 설명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노후화 패턴 분석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04" y="1474470"/>
            <a:ext cx="10440000" cy="51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4"/>
          <p:cNvSpPr txBox="1"/>
          <p:nvPr/>
        </p:nvSpPr>
        <p:spPr>
          <a:xfrm>
            <a:off x="518204" y="1205508"/>
            <a:ext cx="572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chemeClr val="bg1"/>
                </a:solidFill>
              </a:rPr>
              <a:t>5</a:t>
            </a:r>
            <a:r>
              <a:rPr lang="en-US" altLang="ko-KR" sz="1200" dirty="0" smtClean="0">
                <a:solidFill>
                  <a:schemeClr val="bg1"/>
                </a:solidFill>
              </a:rPr>
              <a:t>) </a:t>
            </a:r>
            <a:r>
              <a:rPr lang="ko-KR" altLang="en-US" sz="1200" dirty="0" smtClean="0">
                <a:solidFill>
                  <a:schemeClr val="bg1"/>
                </a:solidFill>
              </a:rPr>
              <a:t>범례</a:t>
            </a:r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레이어별</a:t>
            </a:r>
            <a:r>
              <a:rPr lang="ko-KR" altLang="en-US" sz="1200" dirty="0" smtClean="0">
                <a:solidFill>
                  <a:schemeClr val="bg1"/>
                </a:solidFill>
              </a:rPr>
              <a:t> 색상 구분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 rot="5424807">
            <a:off x="10261782" y="1599575"/>
            <a:ext cx="852445" cy="86224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40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2101</TotalTime>
  <Words>498</Words>
  <Application>Microsoft Office PowerPoint</Application>
  <PresentationFormat>사용자 지정</PresentationFormat>
  <Paragraphs>84</Paragraphs>
  <Slides>28</Slides>
  <Notes>28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sangjin yu</cp:lastModifiedBy>
  <cp:revision>769</cp:revision>
  <dcterms:created xsi:type="dcterms:W3CDTF">2025-09-21T19:02:16Z</dcterms:created>
  <dcterms:modified xsi:type="dcterms:W3CDTF">2025-09-26T06:04:48Z</dcterms:modified>
  <cp:version/>
</cp:coreProperties>
</file>